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2" r:id="rId21"/>
    <p:sldId id="283" r:id="rId22"/>
    <p:sldId id="276" r:id="rId23"/>
    <p:sldId id="277" r:id="rId24"/>
    <p:sldId id="280" r:id="rId25"/>
    <p:sldId id="278" r:id="rId26"/>
    <p:sldId id="281" r:id="rId27"/>
    <p:sldId id="27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86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2D003-0FB5-4294-A9CC-5D24B2197C17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C2015-A285-467D-8CF2-0D7FF041A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22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0CDB5-D32A-4115-BF2C-62B9C2E46E3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56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ABF230-F910-4161-A54B-FF4B241A7452}" type="datetime1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C7A6BC-C9D8-4B4F-A40D-45908976F84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249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D2BD-9F28-4F9C-B691-592E9DE15E11}" type="datetime1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A6BC-C9D8-4B4F-A40D-45908976F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3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1B30-7BC4-4558-866A-92CEF616294D}" type="datetime1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A6BC-C9D8-4B4F-A40D-45908976F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4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7E12-16F7-4220-9623-91A2C28F85A9}" type="datetime1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A6BC-C9D8-4B4F-A40D-45908976F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5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3D28-4E95-45ED-9E85-6C5C8B5257C9}" type="datetime1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A6BC-C9D8-4B4F-A40D-45908976F84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815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9B11-13CE-442E-B724-951D54052888}" type="datetime1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A6BC-C9D8-4B4F-A40D-45908976F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4FAC-D6C1-4D5A-BA92-5127BA73D8EA}" type="datetime1">
              <a:rPr lang="en-US" smtClean="0"/>
              <a:t>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A6BC-C9D8-4B4F-A40D-45908976F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27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3825-7886-4478-B91D-730BC2918C35}" type="datetime1">
              <a:rPr lang="en-US" smtClean="0"/>
              <a:t>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A6BC-C9D8-4B4F-A40D-45908976F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70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C8FE-53AD-46DB-AC09-FB9D74100482}" type="datetime1">
              <a:rPr lang="en-US" smtClean="0"/>
              <a:t>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A6BC-C9D8-4B4F-A40D-45908976F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91A1-83DB-43C6-A03F-13882163B9EF}" type="datetime1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A6BC-C9D8-4B4F-A40D-45908976F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6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D548-CF43-4345-B62E-A416F6AA1328}" type="datetime1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A6BC-C9D8-4B4F-A40D-45908976F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9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06DFC52-D9AE-48BE-A7E7-54962E06B5A1}" type="datetime1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CC7A6BC-C9D8-4B4F-A40D-45908976F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28775" y="3181350"/>
            <a:ext cx="9163050" cy="106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2018" y="453430"/>
            <a:ext cx="9295946" cy="1362389"/>
          </a:xfrm>
        </p:spPr>
        <p:txBody>
          <a:bodyPr>
            <a:noAutofit/>
          </a:bodyPr>
          <a:lstStyle/>
          <a:p>
            <a:pPr algn="ctr"/>
            <a:r>
              <a:rPr lang="ru-RU" sz="4600" b="1" dirty="0">
                <a:solidFill>
                  <a:schemeClr val="tx2">
                    <a:lumMod val="75000"/>
                  </a:schemeClr>
                </a:solidFill>
              </a:rPr>
              <a:t>Происхождение и эволюция человека</a:t>
            </a:r>
          </a:p>
        </p:txBody>
      </p:sp>
      <p:pic>
        <p:nvPicPr>
          <p:cNvPr id="15364" name="Picture 4" descr="Ð­Ð²Ð¾Ð»ÑÑÐ¸Ñ ÑÐµÐ»Ð¾Ð²ÐµÐº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2" y="1817982"/>
            <a:ext cx="7800975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457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472" y="5238750"/>
            <a:ext cx="9505056" cy="141922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Южная Африка, район пещер </a:t>
            </a:r>
            <a:r>
              <a:rPr lang="ru-RU" sz="2800" b="1" dirty="0" err="1">
                <a:solidFill>
                  <a:schemeClr val="tx1"/>
                </a:solidFill>
              </a:rPr>
              <a:t>Сварткранс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1,5 миллиона лет назад 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Массивный австралопитек </a:t>
            </a:r>
            <a:r>
              <a:rPr lang="ru-RU" sz="2800" b="1" dirty="0" err="1">
                <a:solidFill>
                  <a:schemeClr val="tx1"/>
                </a:solidFill>
              </a:rPr>
              <a:t>Paranthropus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robustus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Содержимое 3" descr="http://www.vokrugsveta.ru/img/cmn/2008/01/28/02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3317" y="523842"/>
            <a:ext cx="3214710" cy="4714908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A6BC-C9D8-4B4F-A40D-45908976F8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85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188913"/>
            <a:ext cx="12192000" cy="1143000"/>
          </a:xfrm>
          <a:effectLst/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b="1" dirty="0"/>
              <a:t>Человек умелый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57175" y="2084462"/>
            <a:ext cx="4802138" cy="335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8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altLang="en-US" sz="3600" dirty="0"/>
              <a:t>Более выраженный половой диморфизм.</a:t>
            </a:r>
          </a:p>
          <a:p>
            <a:pPr marL="514350" indent="-514350" algn="just">
              <a:lnSpc>
                <a:spcPct val="8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altLang="en-US" sz="3600" dirty="0"/>
              <a:t>Более сложные орудия труда и, как следствие, измененная кисть.</a:t>
            </a:r>
          </a:p>
        </p:txBody>
      </p:sp>
      <p:pic>
        <p:nvPicPr>
          <p:cNvPr id="3074" name="Picture 2" descr="ÐÐ°ÑÑÐ¸Ð½ÐºÐ¸ Ð¿Ð¾ Ð·Ð°Ð¿ÑÐ¾ÑÑ ÑÐµÐ»Ð¾Ð²ÐµÐº ÑÐ¼ÐµÐ»ÑÐ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5" r="11878"/>
          <a:stretch/>
        </p:blipFill>
        <p:spPr bwMode="auto">
          <a:xfrm>
            <a:off x="7853908" y="1205101"/>
            <a:ext cx="4016032" cy="483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Ð°ÑÑÐ¸Ð½ÐºÐ¸ Ð¿Ð¾ Ð·Ð°Ð¿ÑÐ¾ÑÑ ÑÐµÐ»Ð¾Ð²ÐµÐº ÑÐ¼ÐµÐ»ÑÐ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2374424"/>
            <a:ext cx="3096344" cy="412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43975" y="457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accent1"/>
                </a:solidFill>
              </a:rPr>
              <a:t>2-2,5 млн лет назад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A6BC-C9D8-4B4F-A40D-45908976F8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578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188913"/>
            <a:ext cx="12192000" cy="1143000"/>
          </a:xfrm>
          <a:effectLst/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b="1" dirty="0"/>
              <a:t>Питекантроп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752474" y="2417837"/>
            <a:ext cx="4975637" cy="238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>
              <a:lnSpc>
                <a:spcPct val="8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altLang="en-US" sz="4000" dirty="0"/>
              <a:t>Рост - до 170 см.</a:t>
            </a:r>
          </a:p>
          <a:p>
            <a:pPr marL="514350" indent="-514350">
              <a:lnSpc>
                <a:spcPct val="8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altLang="en-US" sz="4000" dirty="0"/>
              <a:t>Зачатки речи</a:t>
            </a:r>
          </a:p>
          <a:p>
            <a:pPr marL="514350" indent="-514350">
              <a:lnSpc>
                <a:spcPct val="8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altLang="en-US" sz="4000" dirty="0"/>
              <a:t>Примитивные каменные орудия</a:t>
            </a:r>
          </a:p>
        </p:txBody>
      </p:sp>
      <p:pic>
        <p:nvPicPr>
          <p:cNvPr id="6" name="Picture 8" descr="8d036daf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1484784"/>
            <a:ext cx="4191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43975" y="457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accent1"/>
                </a:solidFill>
              </a:rPr>
              <a:t>1-1,3 млн лет назад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A6BC-C9D8-4B4F-A40D-45908976F8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3213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12192000" cy="1714500"/>
          </a:xfrm>
          <a:effectLst/>
        </p:spPr>
        <p:txBody>
          <a:bodyPr/>
          <a:lstStyle/>
          <a:p>
            <a:pPr algn="ctr" eaLnBrk="1" hangingPunct="1">
              <a:defRPr/>
            </a:pPr>
            <a:r>
              <a:rPr lang="ru-RU" b="1" dirty="0"/>
              <a:t>Неандертальцы</a:t>
            </a:r>
          </a:p>
        </p:txBody>
      </p:sp>
      <p:pic>
        <p:nvPicPr>
          <p:cNvPr id="27651" name="Picture 5" descr="неан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309" y="2402979"/>
            <a:ext cx="3240088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95275" y="1419861"/>
            <a:ext cx="5080794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3600" dirty="0"/>
              <a:t>1. жили в пещерах;</a:t>
            </a:r>
            <a:endParaRPr lang="ru-RU" sz="2400" dirty="0"/>
          </a:p>
          <a:p>
            <a:pPr>
              <a:spcAft>
                <a:spcPts val="1200"/>
              </a:spcAft>
              <a:defRPr/>
            </a:pPr>
            <a:r>
              <a:rPr lang="ru-RU" sz="3600" dirty="0"/>
              <a:t>2. шили одежду;</a:t>
            </a:r>
            <a:endParaRPr lang="ru-RU" sz="2400" dirty="0"/>
          </a:p>
          <a:p>
            <a:pPr>
              <a:spcAft>
                <a:spcPts val="1200"/>
              </a:spcAft>
              <a:defRPr/>
            </a:pPr>
            <a:r>
              <a:rPr lang="ru-RU" sz="3600" dirty="0"/>
              <a:t>3. добывали огонь;</a:t>
            </a:r>
          </a:p>
          <a:p>
            <a:pPr>
              <a:spcAft>
                <a:spcPts val="1200"/>
              </a:spcAft>
              <a:defRPr/>
            </a:pPr>
            <a:r>
              <a:rPr lang="ru-RU" sz="3600" dirty="0"/>
              <a:t>4. коллективная охота;</a:t>
            </a:r>
          </a:p>
          <a:p>
            <a:pPr>
              <a:spcAft>
                <a:spcPts val="1200"/>
              </a:spcAft>
              <a:defRPr/>
            </a:pPr>
            <a:r>
              <a:rPr lang="ru-RU" sz="3600" dirty="0"/>
              <a:t>5. заботились о стариках и калеках;</a:t>
            </a:r>
          </a:p>
          <a:p>
            <a:pPr>
              <a:spcAft>
                <a:spcPts val="1200"/>
              </a:spcAft>
              <a:defRPr/>
            </a:pPr>
            <a:r>
              <a:rPr lang="ru-RU" sz="3600" dirty="0"/>
              <a:t>6. хоронили умерших</a:t>
            </a:r>
          </a:p>
        </p:txBody>
      </p:sp>
      <p:pic>
        <p:nvPicPr>
          <p:cNvPr id="27653" name="Picture 8" descr="неанде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1224340"/>
            <a:ext cx="3097089" cy="303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9" descr="neanderthaler-groep_reconstruct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4114840"/>
            <a:ext cx="3384550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43975" y="457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accent1"/>
                </a:solidFill>
              </a:rPr>
              <a:t>200-500 </a:t>
            </a:r>
            <a:r>
              <a:rPr lang="ru-RU" b="1" dirty="0" err="1">
                <a:solidFill>
                  <a:schemeClr val="accent1"/>
                </a:solidFill>
              </a:rPr>
              <a:t>тыс</a:t>
            </a:r>
            <a:r>
              <a:rPr lang="ru-RU" b="1" dirty="0">
                <a:solidFill>
                  <a:schemeClr val="accent1"/>
                </a:solidFill>
              </a:rPr>
              <a:t> лет назад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199196" y="6184939"/>
            <a:ext cx="1706217" cy="365125"/>
          </a:xfrm>
        </p:spPr>
        <p:txBody>
          <a:bodyPr/>
          <a:lstStyle/>
          <a:p>
            <a:fld id="{6CC7A6BC-C9D8-4B4F-A40D-45908976F8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7313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9075" y="0"/>
            <a:ext cx="11972925" cy="1714500"/>
          </a:xfrm>
          <a:effectLst/>
        </p:spPr>
        <p:txBody>
          <a:bodyPr/>
          <a:lstStyle/>
          <a:p>
            <a:pPr algn="ctr" eaLnBrk="1" hangingPunct="1">
              <a:defRPr/>
            </a:pPr>
            <a:r>
              <a:rPr lang="ru-RU" b="1" dirty="0"/>
              <a:t>Человек разумный (кроманьонец)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162050" y="1636177"/>
            <a:ext cx="6013724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2800" dirty="0"/>
              <a:t>1. современный облик;</a:t>
            </a:r>
          </a:p>
          <a:p>
            <a:pPr>
              <a:spcAft>
                <a:spcPts val="1200"/>
              </a:spcAft>
              <a:defRPr/>
            </a:pPr>
            <a:r>
              <a:rPr lang="ru-RU" sz="2800" dirty="0"/>
              <a:t>2. сложные орудия труда; </a:t>
            </a:r>
          </a:p>
          <a:p>
            <a:pPr>
              <a:spcAft>
                <a:spcPts val="1200"/>
              </a:spcAft>
              <a:defRPr/>
            </a:pPr>
            <a:r>
              <a:rPr lang="ru-RU" sz="2800" dirty="0"/>
              <a:t>3. жилища из шкур и каменных плит;</a:t>
            </a:r>
          </a:p>
          <a:p>
            <a:pPr>
              <a:spcAft>
                <a:spcPts val="1200"/>
              </a:spcAft>
              <a:defRPr/>
            </a:pPr>
            <a:r>
              <a:rPr lang="ru-RU" sz="2800" dirty="0"/>
              <a:t>4. появилась религия и искусство;</a:t>
            </a:r>
          </a:p>
          <a:p>
            <a:pPr>
              <a:spcAft>
                <a:spcPts val="1200"/>
              </a:spcAft>
              <a:defRPr/>
            </a:pPr>
            <a:r>
              <a:rPr lang="ru-RU" sz="2800" dirty="0"/>
              <a:t>5. из рисунков возникла письменность;</a:t>
            </a:r>
          </a:p>
          <a:p>
            <a:pPr>
              <a:spcAft>
                <a:spcPts val="1200"/>
              </a:spcAft>
              <a:defRPr/>
            </a:pPr>
            <a:r>
              <a:rPr lang="ru-RU" sz="2800" dirty="0"/>
              <a:t>6. началось одомашнивание животных</a:t>
            </a:r>
          </a:p>
        </p:txBody>
      </p:sp>
      <p:pic>
        <p:nvPicPr>
          <p:cNvPr id="29700" name="Picture 7" descr="cromagnon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1636177"/>
            <a:ext cx="2990136" cy="438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75393" y="264091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accent1"/>
                </a:solidFill>
              </a:rPr>
              <a:t>40 </a:t>
            </a:r>
            <a:r>
              <a:rPr lang="ru-RU" b="1" dirty="0" err="1">
                <a:solidFill>
                  <a:schemeClr val="accent1"/>
                </a:solidFill>
              </a:rPr>
              <a:t>тыс</a:t>
            </a:r>
            <a:r>
              <a:rPr lang="ru-RU" b="1" dirty="0">
                <a:solidFill>
                  <a:schemeClr val="accent1"/>
                </a:solidFill>
              </a:rPr>
              <a:t> лет назад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A6BC-C9D8-4B4F-A40D-45908976F8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7167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40" y="0"/>
            <a:ext cx="12192000" cy="165819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/>
              <a:t>Наскальная живопись кроманьонцев</a:t>
            </a:r>
          </a:p>
        </p:txBody>
      </p:sp>
      <p:pic>
        <p:nvPicPr>
          <p:cNvPr id="20482" name="Picture 2" descr="http://files.school-collection.edu.ru/dlrstore/740e060c-8b8c-11db-b606-0800200c9a66/04_01_04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68" y="1322472"/>
            <a:ext cx="7422440" cy="5149318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  <p:pic>
        <p:nvPicPr>
          <p:cNvPr id="5" name="Picture 6" descr="cro-magnon-caver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141" y="1939743"/>
            <a:ext cx="3286125" cy="3914775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A6BC-C9D8-4B4F-A40D-45908976F84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31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1384" y="1268760"/>
            <a:ext cx="10782300" cy="3352800"/>
          </a:xfrm>
        </p:spPr>
        <p:txBody>
          <a:bodyPr/>
          <a:lstStyle/>
          <a:p>
            <a:r>
              <a:rPr lang="ru-RU" sz="7200" b="1" dirty="0">
                <a:solidFill>
                  <a:schemeClr val="bg1"/>
                </a:solidFill>
                <a:ea typeface="Times New Roman"/>
                <a:cs typeface="Times New Roman"/>
              </a:rPr>
              <a:t>Причины развития человека</a:t>
            </a:r>
            <a:br>
              <a:rPr lang="ru-RU" sz="7200" b="1" dirty="0">
                <a:solidFill>
                  <a:schemeClr val="bg1"/>
                </a:solidFill>
                <a:ea typeface="Times New Roman"/>
                <a:cs typeface="Times New Roman"/>
              </a:rPr>
            </a:br>
            <a:endParaRPr lang="en-US" sz="7200" b="1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377184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34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077650"/>
              </p:ext>
            </p:extLst>
          </p:nvPr>
        </p:nvGraphicFramePr>
        <p:xfrm>
          <a:off x="1559496" y="983779"/>
          <a:ext cx="9217024" cy="4929535"/>
        </p:xfrm>
        <a:graphic>
          <a:graphicData uri="http://schemas.openxmlformats.org/drawingml/2006/table">
            <a:tbl>
              <a:tblPr/>
              <a:tblGrid>
                <a:gridCol w="4609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7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62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Изменения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Причины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2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 Переход к </a:t>
                      </a:r>
                      <a:r>
                        <a:rPr lang="ru-RU" sz="32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полуназемному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образу жизни</a:t>
                      </a:r>
                      <a:endParaRPr kumimoji="0" 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Недостаток еды и места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0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 Выход в степи и саванны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Сухой климат, леса сменились степями и саваннами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 Хождение на двух конечностях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Открытое пространство (опасно)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A6BC-C9D8-4B4F-A40D-45908976F84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479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34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485603"/>
              </p:ext>
            </p:extLst>
          </p:nvPr>
        </p:nvGraphicFramePr>
        <p:xfrm>
          <a:off x="1631504" y="1433736"/>
          <a:ext cx="9217024" cy="3856639"/>
        </p:xfrm>
        <a:graphic>
          <a:graphicData uri="http://schemas.openxmlformats.org/drawingml/2006/table">
            <a:tbl>
              <a:tblPr/>
              <a:tblGrid>
                <a:gridCol w="4609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7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62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Изменения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Причины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2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 Использование палок и камней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Освободились передние конечности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0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 Редкая шерсть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Открытое пространство (жарко)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 Смешанное питание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Мало сочной растительной пищи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A6BC-C9D8-4B4F-A40D-45908976F84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2742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34" name="Group 38"/>
          <p:cNvGraphicFramePr>
            <a:graphicFrameLocks noGrp="1"/>
          </p:cNvGraphicFramePr>
          <p:nvPr/>
        </p:nvGraphicFramePr>
        <p:xfrm>
          <a:off x="1631504" y="1052736"/>
          <a:ext cx="9217024" cy="4344319"/>
        </p:xfrm>
        <a:graphic>
          <a:graphicData uri="http://schemas.openxmlformats.org/drawingml/2006/table">
            <a:tbl>
              <a:tblPr/>
              <a:tblGrid>
                <a:gridCol w="4609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7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62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Изменения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Причины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2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 Изготовление орудий труда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Мясная пища, необходимость охотиться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0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 Появление речи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Коллективная охота, координация действий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 Одежда, добывание огня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3200" b="0" dirty="0">
                          <a:latin typeface="+mn-lt"/>
                        </a:rPr>
                        <a:t>Расселение в холодные районы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A6BC-C9D8-4B4F-A40D-45908976F84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9914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°Ð½ÑÑÐ¾Ð¿Ð¾Ð³ÐµÐ½ÐµÐ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4" y="1828825"/>
            <a:ext cx="10024877" cy="467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0977" y="441623"/>
            <a:ext cx="11521280" cy="11918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/>
              <a:t>Антропогенез</a:t>
            </a:r>
            <a:r>
              <a:rPr lang="ru-RU" sz="3200" dirty="0"/>
              <a:t> — часть биологической эволюции, которая привела к появлению человека разумного.</a:t>
            </a:r>
            <a:endParaRPr lang="en-US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A6BC-C9D8-4B4F-A40D-45908976F8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55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СХОДСТВА ЧЕЛОВЕКА И ЖИВОТНЫХ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9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6705600" y="561975"/>
            <a:ext cx="0" cy="5876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9100" y="561975"/>
            <a:ext cx="5314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</a:rPr>
              <a:t>РУДИМЕНТЫ</a:t>
            </a:r>
          </a:p>
          <a:p>
            <a:pPr algn="r"/>
            <a:r>
              <a:rPr lang="ru-RU" b="1" dirty="0">
                <a:solidFill>
                  <a:schemeClr val="accent1"/>
                </a:solidFill>
              </a:rPr>
              <a:t>(более 90)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62675" y="561975"/>
            <a:ext cx="5314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</a:rPr>
              <a:t>АТАВИЗМЫ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2081212"/>
            <a:ext cx="6162675" cy="315277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426" y="3466505"/>
            <a:ext cx="2428874" cy="2732483"/>
          </a:xfrm>
          <a:prstGeom prst="rect">
            <a:avLst/>
          </a:prstGeom>
        </p:spPr>
      </p:pic>
      <p:pic>
        <p:nvPicPr>
          <p:cNvPr id="1026" name="Picture 2" descr="ÐÐ°ÑÑÐ¸Ð½ÐºÐ¸ Ð¿Ð¾ Ð·Ð°Ð¿ÑÐ¾ÑÑ Ð°ÑÐ°Ð²Ð¸Ð·Ð¼Ñ ÑÐµÐ»Ð¾Ð²ÐµÐº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1406188"/>
            <a:ext cx="3594100" cy="246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°ÑÐ°Ð²Ð¸Ð·Ð¼Ñ ÑÐµÐ»Ð¾Ð²ÐµÐºÐ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0" y="4766071"/>
            <a:ext cx="2774950" cy="156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9545016" y="6256337"/>
            <a:ext cx="1706217" cy="365125"/>
          </a:xfrm>
        </p:spPr>
        <p:txBody>
          <a:bodyPr/>
          <a:lstStyle/>
          <a:p>
            <a:fld id="{6CC7A6BC-C9D8-4B4F-A40D-45908976F84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04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13284" y="371500"/>
            <a:ext cx="10782300" cy="3352800"/>
          </a:xfrm>
        </p:spPr>
        <p:txBody>
          <a:bodyPr/>
          <a:lstStyle/>
          <a:p>
            <a:r>
              <a:rPr lang="ru-RU" b="1" dirty="0"/>
              <a:t>Положение человека в зоологической системе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268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683559"/>
            <a:ext cx="11725276" cy="48119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/>
              <a:t>Место человека в зоологической системе</a:t>
            </a:r>
            <a:endParaRPr lang="ru-RU" sz="4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988996"/>
              </p:ext>
            </p:extLst>
          </p:nvPr>
        </p:nvGraphicFramePr>
        <p:xfrm>
          <a:off x="619124" y="1675323"/>
          <a:ext cx="10915651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7975">
                  <a:extLst>
                    <a:ext uri="{9D8B030D-6E8A-4147-A177-3AD203B41FA5}">
                      <a16:colId xmlns:a16="http://schemas.microsoft.com/office/drawing/2014/main" val="3814713108"/>
                    </a:ext>
                  </a:extLst>
                </a:gridCol>
                <a:gridCol w="8377676">
                  <a:extLst>
                    <a:ext uri="{9D8B030D-6E8A-4147-A177-3AD203B41FA5}">
                      <a16:colId xmlns:a16="http://schemas.microsoft.com/office/drawing/2014/main" val="34501726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ТАКСОН </a:t>
                      </a:r>
                      <a:endParaRPr lang="ru-RU" sz="5400" dirty="0">
                        <a:effectLst/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ПРИЗНАК</a:t>
                      </a:r>
                      <a:endParaRPr lang="ru-RU" sz="5400" dirty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688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000" b="1" i="0" dirty="0" err="1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Надцарство</a:t>
                      </a:r>
                      <a:r>
                        <a:rPr lang="ru-RU" sz="2000" b="1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 Эукариоты</a:t>
                      </a:r>
                      <a:endParaRPr lang="en-US" sz="4800" b="1" dirty="0">
                        <a:effectLst/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Клетки содержат ядро</a:t>
                      </a:r>
                      <a:endParaRPr lang="ru-RU" sz="4800" dirty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656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000" b="1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Царство Животные </a:t>
                      </a:r>
                      <a:r>
                        <a:rPr lang="en-US" sz="2000" b="1" i="1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Animalia </a:t>
                      </a:r>
                      <a:endParaRPr lang="en-US" sz="4800" b="1" dirty="0">
                        <a:effectLst/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Гетеротрофный тип питания, подвижный образ жизни</a:t>
                      </a:r>
                      <a:endParaRPr lang="ru-RU" sz="4800" dirty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4363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000" b="1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Тип Хордовые</a:t>
                      </a:r>
                      <a:br>
                        <a:rPr lang="ru-RU" sz="2000" b="1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000" b="1" i="1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Chordata</a:t>
                      </a:r>
                      <a:endParaRPr lang="en-US" sz="4800" b="1" dirty="0">
                        <a:effectLst/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r>
                        <a:rPr lang="ru-RU" sz="20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Хорда </a:t>
                      </a:r>
                      <a:r>
                        <a:rPr lang="ru-RU" sz="2000" b="0" i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у</a:t>
                      </a:r>
                      <a:r>
                        <a:rPr lang="ru-RU" sz="2000" b="0" i="0" baseline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 зародыша,</a:t>
                      </a:r>
                      <a:endParaRPr lang="ru-RU" sz="2000" b="0" i="0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r>
                        <a:rPr lang="ru-RU" sz="20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Полая нервная трубка на спинной стороне тела,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r>
                        <a:rPr lang="ru-RU" sz="20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Пищеварительная трубка на брюшной стороне тела,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r>
                        <a:rPr lang="ru-RU" sz="20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Жаберные щели,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r>
                        <a:rPr lang="ru-RU" sz="20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Двусторонняя симметрия тела,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r>
                        <a:rPr lang="ru-RU" sz="20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Расположение сердца на брюшной стороне тела</a:t>
                      </a:r>
                      <a:endParaRPr lang="ru-RU" sz="4800" dirty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19285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A6BC-C9D8-4B4F-A40D-45908976F84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15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683559"/>
            <a:ext cx="11725276" cy="48119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/>
              <a:t>Место человека в зоологической системе</a:t>
            </a:r>
            <a:endParaRPr lang="ru-RU" sz="4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364425"/>
              </p:ext>
            </p:extLst>
          </p:nvPr>
        </p:nvGraphicFramePr>
        <p:xfrm>
          <a:off x="633412" y="1646748"/>
          <a:ext cx="10915651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7975">
                  <a:extLst>
                    <a:ext uri="{9D8B030D-6E8A-4147-A177-3AD203B41FA5}">
                      <a16:colId xmlns:a16="http://schemas.microsoft.com/office/drawing/2014/main" val="3814713108"/>
                    </a:ext>
                  </a:extLst>
                </a:gridCol>
                <a:gridCol w="8377676">
                  <a:extLst>
                    <a:ext uri="{9D8B030D-6E8A-4147-A177-3AD203B41FA5}">
                      <a16:colId xmlns:a16="http://schemas.microsoft.com/office/drawing/2014/main" val="34501726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ТАКСОН </a:t>
                      </a:r>
                      <a:endParaRPr lang="ru-RU" sz="5400" dirty="0">
                        <a:effectLst/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ПРИЗНАК</a:t>
                      </a:r>
                      <a:endParaRPr lang="ru-RU" sz="5400" dirty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688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000" b="1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Подтип Позвоночные</a:t>
                      </a:r>
                      <a:br>
                        <a:rPr lang="ru-RU" sz="2000" b="1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000" b="1" i="1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Vertebrata</a:t>
                      </a:r>
                      <a:endParaRPr lang="en-US" sz="4800" b="1" dirty="0">
                        <a:effectLst/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Наличие позвоночного столба, черепа, головного и спинного мозга, двух пар конечностей</a:t>
                      </a:r>
                      <a:endParaRPr lang="ru-RU" sz="4800" dirty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656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000" b="1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Класс</a:t>
                      </a:r>
                      <a:r>
                        <a:rPr lang="ru-RU" sz="2000" b="1" i="0" baseline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b="1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Млекопитающие</a:t>
                      </a:r>
                      <a:br>
                        <a:rPr lang="ru-RU" sz="2000" b="1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000" b="1" i="1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Mammalia</a:t>
                      </a:r>
                      <a:endParaRPr lang="en-US" sz="4800" b="1" dirty="0">
                        <a:effectLst/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r>
                        <a:rPr lang="ru-RU" sz="20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Внутриутробное развитие,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r>
                        <a:rPr lang="ru-RU" sz="20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вскармливание детенышей молоком,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r>
                        <a:rPr lang="ru-RU" sz="20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наличие диафрагмы,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r>
                        <a:rPr lang="ru-RU" sz="20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молочные, сальные</a:t>
                      </a:r>
                      <a:r>
                        <a:rPr lang="ru-RU" sz="2000" b="0" i="0" baseline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и потовые железы,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r>
                        <a:rPr lang="ru-RU" sz="20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дифференциация зубов на клыки, резцы и коренные,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r>
                        <a:rPr lang="ru-RU" sz="20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три слуховые косточки в среднем ухе, ушная раковина,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r>
                        <a:rPr lang="ru-RU" sz="20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волосяной покров,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r>
                        <a:rPr lang="ru-RU" sz="20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четырехкамерное сердце,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r>
                        <a:rPr lang="ru-RU" sz="20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одна (левая) дуга аорты</a:t>
                      </a:r>
                      <a:endParaRPr lang="ru-RU" sz="4800" dirty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4363427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A6BC-C9D8-4B4F-A40D-45908976F84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49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474665"/>
              </p:ext>
            </p:extLst>
          </p:nvPr>
        </p:nvGraphicFramePr>
        <p:xfrm>
          <a:off x="1323974" y="1762158"/>
          <a:ext cx="9820275" cy="3895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813">
                  <a:extLst>
                    <a:ext uri="{9D8B030D-6E8A-4147-A177-3AD203B41FA5}">
                      <a16:colId xmlns:a16="http://schemas.microsoft.com/office/drawing/2014/main" val="3814713108"/>
                    </a:ext>
                  </a:extLst>
                </a:gridCol>
                <a:gridCol w="7629462">
                  <a:extLst>
                    <a:ext uri="{9D8B030D-6E8A-4147-A177-3AD203B41FA5}">
                      <a16:colId xmlns:a16="http://schemas.microsoft.com/office/drawing/2014/main" val="3450172649"/>
                    </a:ext>
                  </a:extLst>
                </a:gridCol>
              </a:tblGrid>
              <a:tr h="526445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ТАКСОН </a:t>
                      </a:r>
                      <a:endParaRPr lang="ru-RU" sz="2400" dirty="0">
                        <a:effectLst/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ПРИЗНАК</a:t>
                      </a:r>
                      <a:endParaRPr lang="ru-RU" sz="2400" dirty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9688241"/>
                  </a:ext>
                </a:extLst>
              </a:tr>
              <a:tr h="1158178">
                <a:tc>
                  <a:txBody>
                    <a:bodyPr/>
                    <a:lstStyle/>
                    <a:p>
                      <a:pPr algn="l"/>
                      <a:r>
                        <a:rPr lang="ru-RU" sz="2000" b="1" i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Подкласс Плацентарные</a:t>
                      </a:r>
                      <a:br>
                        <a:rPr lang="ru-RU" sz="2000" b="1" i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000" b="1" i="1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Placentalia</a:t>
                      </a:r>
                      <a:endParaRPr lang="en-US" sz="2000" b="1">
                        <a:effectLst/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Питание зародыша через плаценту</a:t>
                      </a:r>
                      <a:endParaRPr lang="ru-RU" sz="2000" dirty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656005"/>
                  </a:ext>
                </a:extLst>
              </a:tr>
              <a:tr h="2211068">
                <a:tc>
                  <a:txBody>
                    <a:bodyPr/>
                    <a:lstStyle/>
                    <a:p>
                      <a:pPr algn="l"/>
                      <a:r>
                        <a:rPr lang="ru-RU" sz="2000" b="1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Отряд Приматы</a:t>
                      </a:r>
                      <a:br>
                        <a:rPr lang="ru-RU" sz="2000" b="1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000" b="1" i="1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Primates</a:t>
                      </a:r>
                      <a:endParaRPr lang="en-US" sz="2000" b="1" dirty="0">
                        <a:effectLst/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ru-RU" sz="20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Верхние конечности хватательного типа, 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ru-RU" sz="20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противопоставление большого пальца остальным, 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ru-RU" sz="20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папиллярные узоры на кончиках пальцев, ладонях и стопах, 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ru-RU" sz="20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наличие ногтей, 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ru-RU" sz="20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одна пара молочных желез, 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ru-RU" sz="20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смена молочных зубов</a:t>
                      </a:r>
                      <a:endParaRPr lang="ru-RU" sz="2000" dirty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4363427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28600" y="683559"/>
            <a:ext cx="11725276" cy="48119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/>
              <a:t>Место человека в зоологической системе</a:t>
            </a:r>
            <a:endParaRPr lang="ru-RU" sz="4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A6BC-C9D8-4B4F-A40D-45908976F84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46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889827"/>
              </p:ext>
            </p:extLst>
          </p:nvPr>
        </p:nvGraphicFramePr>
        <p:xfrm>
          <a:off x="995363" y="1590709"/>
          <a:ext cx="1019175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2628">
                  <a:extLst>
                    <a:ext uri="{9D8B030D-6E8A-4147-A177-3AD203B41FA5}">
                      <a16:colId xmlns:a16="http://schemas.microsoft.com/office/drawing/2014/main" val="3814713108"/>
                    </a:ext>
                  </a:extLst>
                </a:gridCol>
                <a:gridCol w="7779122">
                  <a:extLst>
                    <a:ext uri="{9D8B030D-6E8A-4147-A177-3AD203B41FA5}">
                      <a16:colId xmlns:a16="http://schemas.microsoft.com/office/drawing/2014/main" val="34501726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ТАКСОН </a:t>
                      </a:r>
                      <a:endParaRPr lang="ru-RU" sz="2400" dirty="0">
                        <a:effectLst/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ПРИЗНАК</a:t>
                      </a:r>
                      <a:endParaRPr lang="ru-RU" sz="2400" dirty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9688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1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Надсемейство Человекообразные</a:t>
                      </a:r>
                      <a:br>
                        <a:rPr lang="ru-RU" sz="2000" b="1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000" b="1" i="1" dirty="0" err="1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Hominoidea</a:t>
                      </a:r>
                      <a:endParaRPr lang="en-US" sz="2000" b="1" dirty="0">
                        <a:effectLst/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ru-RU" sz="20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Плоские ногти, 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ru-RU" sz="20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по два резца в каждой половине челюсти, 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ru-RU" sz="20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наличие характерного узора на жевательной поверхности зубов, 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ru-RU" sz="20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редукция хвоста, 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ru-RU" sz="20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четыре группы крови, 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ru-RU" sz="20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поредение волосяного покрова тела, 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ru-RU" sz="20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схожие болезни и паразиты, 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ru-RU" sz="20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хорошо развитый головной мозг, 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ru-RU" sz="20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проявление эмоций</a:t>
                      </a:r>
                      <a:endParaRPr lang="ru-RU" sz="2000" dirty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65600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Семейство Гоминиды — </a:t>
                      </a:r>
                      <a:r>
                        <a:rPr lang="en-US" sz="2000" b="1" i="1" dirty="0" err="1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Hominidae</a:t>
                      </a:r>
                      <a:br>
                        <a:rPr lang="en-US" sz="2000" b="1" i="1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2000" b="1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Род Человек — </a:t>
                      </a:r>
                      <a:r>
                        <a:rPr lang="en-US" sz="2000" b="1" i="1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Homo</a:t>
                      </a:r>
                      <a:br>
                        <a:rPr lang="en-US" sz="2000" b="1" i="1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2000" b="1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Вид Человек разумный — </a:t>
                      </a:r>
                      <a:r>
                        <a:rPr lang="en-US" sz="2000" b="1" i="1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Homo sapiens </a:t>
                      </a:r>
                      <a:r>
                        <a:rPr lang="en-US" sz="2000" b="1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L.</a:t>
                      </a:r>
                      <a:endParaRPr lang="en-US" sz="2000" b="1" dirty="0">
                        <a:effectLst/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4363427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28600" y="683559"/>
            <a:ext cx="11725276" cy="48119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/>
              <a:t>Место человека в зоологической системе</a:t>
            </a:r>
            <a:endParaRPr lang="ru-RU" sz="4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A6BC-C9D8-4B4F-A40D-45908976F84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55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Конец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35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9336" y="499533"/>
            <a:ext cx="12072664" cy="1658198"/>
          </a:xfrm>
        </p:spPr>
        <p:txBody>
          <a:bodyPr/>
          <a:lstStyle/>
          <a:p>
            <a:pPr algn="ctr"/>
            <a:r>
              <a:rPr lang="ru-RU" b="1" dirty="0"/>
              <a:t>Движущие силы антропогенеза</a:t>
            </a:r>
            <a:endParaRPr lang="en-US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335360" y="2060848"/>
          <a:ext cx="1159329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645">
                  <a:extLst>
                    <a:ext uri="{9D8B030D-6E8A-4147-A177-3AD203B41FA5}">
                      <a16:colId xmlns:a16="http://schemas.microsoft.com/office/drawing/2014/main" val="3664359598"/>
                    </a:ext>
                  </a:extLst>
                </a:gridCol>
                <a:gridCol w="5796645">
                  <a:extLst>
                    <a:ext uri="{9D8B030D-6E8A-4147-A177-3AD203B41FA5}">
                      <a16:colId xmlns:a16="http://schemas.microsoft.com/office/drawing/2014/main" val="374381704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400" kern="1200" dirty="0">
                          <a:solidFill>
                            <a:srgbClr val="213B0A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БИОЛОГИЧЕСКИЕ</a:t>
                      </a:r>
                      <a:endParaRPr lang="en-US" sz="2400" kern="1200" dirty="0">
                        <a:solidFill>
                          <a:srgbClr val="213B0A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400" kern="1200" dirty="0">
                          <a:solidFill>
                            <a:srgbClr val="213B0A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СОЦИАЛЬНЫЕ</a:t>
                      </a:r>
                      <a:endParaRPr lang="en-US" sz="2400" kern="1200" dirty="0">
                        <a:solidFill>
                          <a:srgbClr val="213B0A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670363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indent="-45720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kern="1200" dirty="0">
                          <a:solidFill>
                            <a:srgbClr val="213B0A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Мутации</a:t>
                      </a:r>
                      <a:endParaRPr lang="en-US" sz="2400" kern="1200" dirty="0">
                        <a:solidFill>
                          <a:srgbClr val="213B0A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4572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kern="1200" dirty="0">
                          <a:solidFill>
                            <a:srgbClr val="213B0A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Трудовая деятельность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261225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indent="-45720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kern="1200" dirty="0">
                          <a:solidFill>
                            <a:srgbClr val="213B0A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Популяционные волны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45720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kern="1200" dirty="0">
                          <a:solidFill>
                            <a:srgbClr val="213B0A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Общественный образ жизни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749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marR="0" lvl="0" indent="-4572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kern="1200" dirty="0">
                          <a:solidFill>
                            <a:srgbClr val="213B0A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Дрейф генов</a:t>
                      </a:r>
                      <a:endParaRPr lang="en-US" sz="2400" kern="1200" dirty="0">
                        <a:solidFill>
                          <a:srgbClr val="213B0A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4572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kern="1200" dirty="0">
                          <a:solidFill>
                            <a:srgbClr val="213B0A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Речь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103545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marR="0" lvl="0" indent="-4572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kern="1200" dirty="0">
                          <a:solidFill>
                            <a:srgbClr val="213B0A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Изоляция</a:t>
                      </a:r>
                      <a:endParaRPr lang="en-US" sz="2400" kern="1200" dirty="0">
                        <a:solidFill>
                          <a:srgbClr val="213B0A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4572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kern="1200" dirty="0">
                          <a:solidFill>
                            <a:srgbClr val="213B0A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Мышление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457756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marR="0" lvl="0" indent="-4572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kern="1200" dirty="0">
                          <a:solidFill>
                            <a:srgbClr val="213B0A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Борьба за существование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4572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kern="1200" dirty="0">
                          <a:solidFill>
                            <a:srgbClr val="213B0A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Культура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268569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marR="0" lvl="0" indent="-4572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kern="1200" dirty="0">
                          <a:solidFill>
                            <a:srgbClr val="213B0A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Естественный отбор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45720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2400" kern="1200" dirty="0">
                        <a:solidFill>
                          <a:srgbClr val="213B0A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530749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A6BC-C9D8-4B4F-A40D-45908976F8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18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404664"/>
            <a:ext cx="11715750" cy="481195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Основные этапы эволюции человека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033810"/>
              </p:ext>
            </p:extLst>
          </p:nvPr>
        </p:nvGraphicFramePr>
        <p:xfrm>
          <a:off x="-1142999" y="-751289"/>
          <a:ext cx="699246" cy="480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0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ru-RU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ru-RU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ru-RU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A6BC-C9D8-4B4F-A40D-45908976F84F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2830660-4AEE-448F-AB3F-AAC9DEFD4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145815"/>
              </p:ext>
            </p:extLst>
          </p:nvPr>
        </p:nvGraphicFramePr>
        <p:xfrm>
          <a:off x="247649" y="269047"/>
          <a:ext cx="11696701" cy="6489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8115">
                  <a:extLst>
                    <a:ext uri="{9D8B030D-6E8A-4147-A177-3AD203B41FA5}">
                      <a16:colId xmlns:a16="http://schemas.microsoft.com/office/drawing/2014/main" val="2554918233"/>
                    </a:ext>
                  </a:extLst>
                </a:gridCol>
                <a:gridCol w="3241300">
                  <a:extLst>
                    <a:ext uri="{9D8B030D-6E8A-4147-A177-3AD203B41FA5}">
                      <a16:colId xmlns:a16="http://schemas.microsoft.com/office/drawing/2014/main" val="576133662"/>
                    </a:ext>
                  </a:extLst>
                </a:gridCol>
                <a:gridCol w="6947286">
                  <a:extLst>
                    <a:ext uri="{9D8B030D-6E8A-4147-A177-3AD203B41FA5}">
                      <a16:colId xmlns:a16="http://schemas.microsoft.com/office/drawing/2014/main" val="429376849"/>
                    </a:ext>
                  </a:extLst>
                </a:gridCol>
              </a:tblGrid>
              <a:tr h="301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ВРЕМЕННЫЕ ГРАНИЦЫ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04" marR="34104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АНТРОПОГЕНЕЗА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04" marR="34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ХАРАКТЕРНЫЕ ЧЕРТЫ РАЗВИТИЯ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04" marR="34104" marT="0" marB="0"/>
                </a:tc>
                <a:extLst>
                  <a:ext uri="{0D108BD9-81ED-4DB2-BD59-A6C34878D82A}">
                    <a16:rowId xmlns:a16="http://schemas.microsoft.com/office/drawing/2014/main" val="1872559497"/>
                  </a:ext>
                </a:extLst>
              </a:tr>
              <a:tr h="21839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МЛН ЛЕТ НАЗАД 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04" marR="3410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Общие предки человекообразных обезьян и людей — дриопитеки.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04" marR="341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Древесный образ жизни, стадность.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Подвижные конечности и кисть, способная к точному захвату. Ключица, обеспечивающая свободное движение в плечевом суставе, позволяющая разводить руки в стороны. Развитие двигательных отделов головного мозга. Острое бинокулярное зрение. Глаза располагались фронтально. Развит слух и обоняние.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04" marR="34104" marT="0" marB="0"/>
                </a:tc>
                <a:extLst>
                  <a:ext uri="{0D108BD9-81ED-4DB2-BD59-A6C34878D82A}">
                    <a16:rowId xmlns:a16="http://schemas.microsoft.com/office/drawing/2014/main" val="1955385190"/>
                  </a:ext>
                </a:extLst>
              </a:tr>
              <a:tr h="16506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5-3 МЛН ЛЕТ НАЗАД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Южная Африка.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04" marR="34104" marT="0" marB="0" anchor="ctr"/>
                </a:tc>
                <a:tc>
                  <a:txBody>
                    <a:bodyPr/>
                    <a:lstStyle/>
                    <a:p>
                      <a:pPr indent="2095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Стадия протантропа. Австралопитеки — предшественники людей. </a:t>
                      </a:r>
                    </a:p>
                    <a:p>
                      <a:pPr indent="2095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04" marR="3410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Переходная форма обезьяны к человеку. Прямоходящие. Использование примитивных «орудий» (палки, камни, кости). Дальнейшее развитие стадности. Рост 120-160 см, масса 30-60 кг. Объем мозга - 550 см</a:t>
                      </a:r>
                      <a:r>
                        <a:rPr lang="ru-RU" sz="14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 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Собирательство и охота. Употребление в пищу мяса.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04" marR="34104" marT="0" marB="0" anchor="ctr"/>
                </a:tc>
                <a:extLst>
                  <a:ext uri="{0D108BD9-81ED-4DB2-BD59-A6C34878D82A}">
                    <a16:rowId xmlns:a16="http://schemas.microsoft.com/office/drawing/2014/main" val="3777186900"/>
                  </a:ext>
                </a:extLst>
              </a:tr>
              <a:tr h="21839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2—2,5 МЛН ЛЕТ НАЗАД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Южная и Восточная Африка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04" marR="3410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умелый.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04" marR="3410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Переходная стадия к формированию типа современного человека. Объем мозга 650 см</a:t>
                      </a:r>
                      <a:r>
                        <a:rPr lang="ru-RU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.Зачатки примитивной речи Рост 1,2 м, вес 40-50 кг, женщины 30 кг. Надглазные валики, плоский нос, выступающие вперёд челюсти. Расширенный таз, руки удлиненные.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 первых орудий труда (галечная культура). Использование огня.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04" marR="34104" marT="0" marB="0" anchor="ctr"/>
                </a:tc>
                <a:extLst>
                  <a:ext uri="{0D108BD9-81ED-4DB2-BD59-A6C34878D82A}">
                    <a16:rowId xmlns:a16="http://schemas.microsoft.com/office/drawing/2014/main" val="1828308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2161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12144669" cy="481195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Основные этапы эволюции человека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765914"/>
              </p:ext>
            </p:extLst>
          </p:nvPr>
        </p:nvGraphicFramePr>
        <p:xfrm>
          <a:off x="5163670" y="11376212"/>
          <a:ext cx="1479177" cy="6194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949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ru-RU" sz="3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ru-RU" sz="3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29530" y="6309553"/>
            <a:ext cx="1706217" cy="365125"/>
          </a:xfrm>
        </p:spPr>
        <p:txBody>
          <a:bodyPr/>
          <a:lstStyle/>
          <a:p>
            <a:fld id="{6CC7A6BC-C9D8-4B4F-A40D-45908976F84F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6F980277-17C7-472A-BDBC-3AAC74E84E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677386"/>
              </p:ext>
            </p:extLst>
          </p:nvPr>
        </p:nvGraphicFramePr>
        <p:xfrm>
          <a:off x="0" y="0"/>
          <a:ext cx="12144669" cy="68521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5875">
                  <a:extLst>
                    <a:ext uri="{9D8B030D-6E8A-4147-A177-3AD203B41FA5}">
                      <a16:colId xmlns:a16="http://schemas.microsoft.com/office/drawing/2014/main" val="1784353454"/>
                    </a:ext>
                  </a:extLst>
                </a:gridCol>
                <a:gridCol w="3365438">
                  <a:extLst>
                    <a:ext uri="{9D8B030D-6E8A-4147-A177-3AD203B41FA5}">
                      <a16:colId xmlns:a16="http://schemas.microsoft.com/office/drawing/2014/main" val="3386536343"/>
                    </a:ext>
                  </a:extLst>
                </a:gridCol>
                <a:gridCol w="7213356">
                  <a:extLst>
                    <a:ext uri="{9D8B030D-6E8A-4147-A177-3AD203B41FA5}">
                      <a16:colId xmlns:a16="http://schemas.microsoft.com/office/drawing/2014/main" val="2161413234"/>
                    </a:ext>
                  </a:extLst>
                </a:gridCol>
              </a:tblGrid>
              <a:tr h="4840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ВРЕМЕННЫЕ ГРАНИЦЫ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72" marR="31072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АНТРОПОГЕНЕЗА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72" marR="31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ХАРАКТЕРНЫЕ ЧЕРТЫ РАЗВИТИЯ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72" marR="31072" marT="0" marB="0"/>
                </a:tc>
                <a:extLst>
                  <a:ext uri="{0D108BD9-81ED-4DB2-BD59-A6C34878D82A}">
                    <a16:rowId xmlns:a16="http://schemas.microsoft.com/office/drawing/2014/main" val="1632172103"/>
                  </a:ext>
                </a:extLst>
              </a:tr>
              <a:tr h="241174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1,8 - 0,1 МЛН ЛЕТ НАЗАД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72" marR="31072" marT="0" marB="0"/>
                </a:tc>
                <a:tc>
                  <a:txBody>
                    <a:bodyPr/>
                    <a:lstStyle/>
                    <a:p>
                      <a:pPr indent="2095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Древнейшие люди.</a:t>
                      </a:r>
                    </a:p>
                    <a:p>
                      <a:pPr indent="2095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Стадия архантропа (питекантропа). 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прямоходящий (питекантроп — о. Ява; синантроп — Китай, атлантроп — Африка, гейдельбергский человек — Европа)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72" marR="31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мозга 800—1200 см</a:t>
                      </a:r>
                      <a:r>
                        <a:rPr lang="ru-RU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Рост 170 см. Человек прямоходящий. Архантропы отличались от современных людей более крупными челюстями, мощными затылочными и надбровными валиками, покатым лбом и отсутствием подбородочного выступа. Формирование речи. Речь для выражения эмоций. Слова стали знакомыми для обозначения предметов и действий. Овладение огнем. Успешная охота, изготавливали каменные орудия труда.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72" marR="31072" marT="0" marB="0"/>
                </a:tc>
                <a:extLst>
                  <a:ext uri="{0D108BD9-81ED-4DB2-BD59-A6C34878D82A}">
                    <a16:rowId xmlns:a16="http://schemas.microsoft.com/office/drawing/2014/main" val="2939228106"/>
                  </a:ext>
                </a:extLst>
              </a:tr>
              <a:tr h="232233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250—35 ТЫС ЛЕТ НАЗАД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72" marR="31072" marT="0" marB="0" anchor="ctr"/>
                </a:tc>
                <a:tc>
                  <a:txBody>
                    <a:bodyPr/>
                    <a:lstStyle/>
                    <a:p>
                      <a:pPr indent="2095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Древние люди.</a:t>
                      </a:r>
                    </a:p>
                    <a:p>
                      <a:pPr indent="2095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Стадия палеоантропа (неандертальца). </a:t>
                      </a:r>
                    </a:p>
                    <a:p>
                      <a:pPr indent="2095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неандертальский.</a:t>
                      </a:r>
                    </a:p>
                    <a:p>
                      <a:pPr indent="2095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Распространение: Африка, Европа и Азия.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72" marR="310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Две линии эволюции: одна шла в направлении мощного физического развития (рост 155-165 см, мощная мускулатура, низкий скошенный лоб, толстые кости черепа, хорошо развитые челюсти); другая группа имела преимущество в развитии головного мозга, но уступала по физическим данным.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головного мозга 1200—1400 см</a:t>
                      </a:r>
                      <a:r>
                        <a:rPr lang="ru-RU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Высокая культура изготовления орудий труда. Совершенствование речи и племенных отношений.  Совместная трудовая деятельность. Коллективная охота. Накопление и передача опыта. Забота о соплеменниках.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72" marR="31072" marT="0" marB="0" anchor="ctr"/>
                </a:tc>
                <a:extLst>
                  <a:ext uri="{0D108BD9-81ED-4DB2-BD59-A6C34878D82A}">
                    <a16:rowId xmlns:a16="http://schemas.microsoft.com/office/drawing/2014/main" val="1183633163"/>
                  </a:ext>
                </a:extLst>
              </a:tr>
              <a:tr h="16339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ТЫС ЛЕТ НАЗАД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72" marR="3107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Стадия неоантропа (кроманьонца). Человек разумный.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72" marR="310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облика современного человека, владеющего речью. Изготовление сложных костяных и каменных орудий труда. Строительство жилищ. Добыча огня. Развитие искусства (настенная живопись, орнаменты на костных поделках, скульптура). Зарождение религиозных верований.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Возникновение общества. Одомашнивание растений и животных.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до 180 см. объём мозга  1600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</a:t>
                      </a:r>
                      <a:r>
                        <a:rPr lang="ru-RU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72" marR="31072" marT="0" marB="0" anchor="ctr"/>
                </a:tc>
                <a:extLst>
                  <a:ext uri="{0D108BD9-81ED-4DB2-BD59-A6C34878D82A}">
                    <a16:rowId xmlns:a16="http://schemas.microsoft.com/office/drawing/2014/main" val="3014880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999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287688" y="121305"/>
            <a:ext cx="8229600" cy="11430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ru-RU" sz="6600" b="1" dirty="0"/>
              <a:t>Дриопитеки</a:t>
            </a:r>
          </a:p>
        </p:txBody>
      </p:sp>
      <p:pic>
        <p:nvPicPr>
          <p:cNvPr id="19459" name="Picture 5" descr="dryopithecus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3419527"/>
            <a:ext cx="2832100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95400" y="1341438"/>
            <a:ext cx="1036915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dirty="0"/>
              <a:t>1. жили в тропических лесах Африки на деревьях;</a:t>
            </a:r>
          </a:p>
          <a:p>
            <a:pPr>
              <a:defRPr/>
            </a:pPr>
            <a:r>
              <a:rPr lang="ru-RU" sz="4000" dirty="0"/>
              <a:t>2. питались растительной пищей</a:t>
            </a:r>
          </a:p>
        </p:txBody>
      </p:sp>
      <p:pic>
        <p:nvPicPr>
          <p:cNvPr id="19461" name="Picture 8" descr="dryopithecus_2"/>
          <p:cNvPicPr>
            <a:picLocks noChangeAspect="1" noChangeArrowheads="1"/>
          </p:cNvPicPr>
          <p:nvPr/>
        </p:nvPicPr>
        <p:blipFill>
          <a:blip r:embed="rId3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393" y="3279791"/>
            <a:ext cx="2267372" cy="32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9" descr="proconsulW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114" y="3617644"/>
            <a:ext cx="3598862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43975" y="457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accent1"/>
                </a:solidFill>
              </a:rPr>
              <a:t>25 млн лет назад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A6BC-C9D8-4B4F-A40D-45908976F8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1984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57175" y="188913"/>
            <a:ext cx="11934825" cy="11430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ru-RU" b="1" dirty="0"/>
              <a:t>Австралопитеки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57175" y="1352719"/>
            <a:ext cx="476823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2800" dirty="0"/>
              <a:t>1. жили в степях и саваннах;</a:t>
            </a:r>
          </a:p>
          <a:p>
            <a:pPr>
              <a:spcAft>
                <a:spcPts val="1200"/>
              </a:spcAft>
              <a:defRPr/>
            </a:pPr>
            <a:r>
              <a:rPr lang="ru-RU" sz="2800" dirty="0"/>
              <a:t>2. редкая шерсть;</a:t>
            </a:r>
          </a:p>
          <a:p>
            <a:pPr>
              <a:spcAft>
                <a:spcPts val="1200"/>
              </a:spcAft>
              <a:defRPr/>
            </a:pPr>
            <a:r>
              <a:rPr lang="ru-RU" sz="2800" dirty="0"/>
              <a:t>3. ходили на двух конечностях;</a:t>
            </a:r>
          </a:p>
          <a:p>
            <a:pPr>
              <a:spcAft>
                <a:spcPts val="1200"/>
              </a:spcAft>
              <a:defRPr/>
            </a:pPr>
            <a:r>
              <a:rPr lang="ru-RU" sz="2800" dirty="0"/>
              <a:t>4. использовали камни и палки для защиты и нападения;</a:t>
            </a:r>
          </a:p>
          <a:p>
            <a:pPr>
              <a:spcAft>
                <a:spcPts val="1200"/>
              </a:spcAft>
              <a:defRPr/>
            </a:pPr>
            <a:r>
              <a:rPr lang="ru-RU" sz="2800" dirty="0"/>
              <a:t>5. питание смешанное</a:t>
            </a:r>
          </a:p>
          <a:p>
            <a:pPr>
              <a:spcAft>
                <a:spcPts val="1200"/>
              </a:spcAft>
              <a:defRPr/>
            </a:pPr>
            <a:r>
              <a:rPr lang="ru-RU" sz="2800" dirty="0"/>
              <a:t>6. орудия труда не делали</a:t>
            </a:r>
          </a:p>
        </p:txBody>
      </p:sp>
      <p:pic>
        <p:nvPicPr>
          <p:cNvPr id="8" name="Picture 5" descr="авст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405" y="2240817"/>
            <a:ext cx="4498530" cy="322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6" descr="Australopith"/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980728"/>
            <a:ext cx="3103562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43975" y="457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accent1"/>
                </a:solidFill>
              </a:rPr>
              <a:t>9 млн лет назад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A6BC-C9D8-4B4F-A40D-45908976F8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3478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" y="4941168"/>
            <a:ext cx="11753850" cy="134076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Восточная Африка, Великая </a:t>
            </a:r>
            <a:r>
              <a:rPr lang="ru-RU" sz="2800" b="1" dirty="0" err="1">
                <a:solidFill>
                  <a:schemeClr val="tx1"/>
                </a:solidFill>
              </a:rPr>
              <a:t>рифтовая</a:t>
            </a:r>
            <a:r>
              <a:rPr lang="ru-RU" sz="2800" b="1" dirty="0">
                <a:solidFill>
                  <a:schemeClr val="tx1"/>
                </a:solidFill>
              </a:rPr>
              <a:t> долина 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6 миллионов лет назад 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Ранний австралопитек </a:t>
            </a:r>
            <a:r>
              <a:rPr lang="ru-RU" sz="2800" b="1" dirty="0" err="1">
                <a:solidFill>
                  <a:schemeClr val="tx1"/>
                </a:solidFill>
              </a:rPr>
              <a:t>Orrorin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tugenensis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://www.vokrugsveta.ru/img/cmn/2008/01/18/014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15680" y="1052736"/>
            <a:ext cx="5650705" cy="3767137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A6BC-C9D8-4B4F-A40D-45908976F8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38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615" y="5445224"/>
            <a:ext cx="986509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tx1"/>
                </a:solidFill>
              </a:rPr>
              <a:t>Восточная Африка, впадина </a:t>
            </a:r>
            <a:r>
              <a:rPr lang="ru-RU" sz="3100" b="1" dirty="0" err="1">
                <a:solidFill>
                  <a:schemeClr val="tx1"/>
                </a:solidFill>
              </a:rPr>
              <a:t>Афар</a:t>
            </a:r>
            <a:r>
              <a:rPr lang="ru-RU" sz="3100" b="1" dirty="0">
                <a:solidFill>
                  <a:schemeClr val="tx1"/>
                </a:solidFill>
              </a:rPr>
              <a:t> </a:t>
            </a:r>
            <a:br>
              <a:rPr lang="ru-RU" sz="3100" b="1" dirty="0">
                <a:solidFill>
                  <a:schemeClr val="tx1"/>
                </a:solidFill>
              </a:rPr>
            </a:br>
            <a:r>
              <a:rPr lang="ru-RU" sz="3100" b="1" dirty="0">
                <a:solidFill>
                  <a:schemeClr val="tx1"/>
                </a:solidFill>
              </a:rPr>
              <a:t>3 миллиона лет назад </a:t>
            </a:r>
            <a:br>
              <a:rPr lang="ru-RU" sz="3100" b="1" dirty="0">
                <a:solidFill>
                  <a:schemeClr val="tx1"/>
                </a:solidFill>
              </a:rPr>
            </a:br>
            <a:r>
              <a:rPr lang="ru-RU" sz="3100" b="1" dirty="0">
                <a:solidFill>
                  <a:schemeClr val="tx1"/>
                </a:solidFill>
              </a:rPr>
              <a:t>Грацильный австралопитек </a:t>
            </a:r>
            <a:r>
              <a:rPr lang="ru-RU" sz="3100" b="1" dirty="0" err="1">
                <a:solidFill>
                  <a:schemeClr val="tx1"/>
                </a:solidFill>
              </a:rPr>
              <a:t>Australopithecus</a:t>
            </a:r>
            <a:r>
              <a:rPr lang="ru-RU" sz="3100" b="1" dirty="0">
                <a:solidFill>
                  <a:schemeClr val="tx1"/>
                </a:solidFill>
              </a:rPr>
              <a:t> </a:t>
            </a:r>
            <a:r>
              <a:rPr lang="ru-RU" sz="3100" b="1" dirty="0" err="1">
                <a:solidFill>
                  <a:schemeClr val="tx1"/>
                </a:solidFill>
              </a:rPr>
              <a:t>afarensis</a:t>
            </a:r>
            <a:r>
              <a:rPr lang="ru-RU" sz="3100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://www.vokrugsveta.ru/img/cmn/2008/01/28/02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7808" y="548680"/>
            <a:ext cx="3214710" cy="4714908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A6BC-C9D8-4B4F-A40D-45908976F8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57818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209</TotalTime>
  <Words>1171</Words>
  <Application>Microsoft Office PowerPoint</Application>
  <PresentationFormat>Широкоэкранный</PresentationFormat>
  <Paragraphs>213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Corbel</vt:lpstr>
      <vt:lpstr>Times New Roman</vt:lpstr>
      <vt:lpstr>Wingdings</vt:lpstr>
      <vt:lpstr>Базис</vt:lpstr>
      <vt:lpstr>Происхождение и эволюция человека</vt:lpstr>
      <vt:lpstr>Презентация PowerPoint</vt:lpstr>
      <vt:lpstr>Движущие силы антропогенеза</vt:lpstr>
      <vt:lpstr>Основные этапы эволюции человека</vt:lpstr>
      <vt:lpstr>Основные этапы эволюции человека</vt:lpstr>
      <vt:lpstr>Дриопитеки</vt:lpstr>
      <vt:lpstr>Австралопитеки</vt:lpstr>
      <vt:lpstr>Восточная Африка, Великая рифтовая долина  6 миллионов лет назад  Ранний австралопитек Orrorin tugenensis </vt:lpstr>
      <vt:lpstr>Восточная Африка, впадина Афар  3 миллиона лет назад  Грацильный австралопитек Australopithecus afarensis </vt:lpstr>
      <vt:lpstr>Южная Африка, район пещер Сварткранс  1,5 миллиона лет назад  Массивный австралопитек Paranthropus robustus </vt:lpstr>
      <vt:lpstr>Человек умелый</vt:lpstr>
      <vt:lpstr>Питекантроп</vt:lpstr>
      <vt:lpstr>Неандертальцы</vt:lpstr>
      <vt:lpstr>Человек разумный (кроманьонец)</vt:lpstr>
      <vt:lpstr>Наскальная живопись кроманьонцев</vt:lpstr>
      <vt:lpstr>Причины развития человека </vt:lpstr>
      <vt:lpstr>Презентация PowerPoint</vt:lpstr>
      <vt:lpstr>Презентация PowerPoint</vt:lpstr>
      <vt:lpstr>Презентация PowerPoint</vt:lpstr>
      <vt:lpstr>СХОДСТВА ЧЕЛОВЕКА И ЖИВОТНЫХ</vt:lpstr>
      <vt:lpstr>Презентация PowerPoint</vt:lpstr>
      <vt:lpstr>Положение человека в зоологической системе</vt:lpstr>
      <vt:lpstr>Место человека в зоологической системе</vt:lpstr>
      <vt:lpstr>Место человека в зоологической системе</vt:lpstr>
      <vt:lpstr>Место человека в зоологической системе</vt:lpstr>
      <vt:lpstr>Место человека в зоологической системе</vt:lpstr>
      <vt:lpstr>Конец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Происхождение и эволюция человека</dc:title>
  <dc:creator>Уладзіслаў Панежанка</dc:creator>
  <cp:lastModifiedBy>PC Acer</cp:lastModifiedBy>
  <cp:revision>20</cp:revision>
  <dcterms:created xsi:type="dcterms:W3CDTF">2019-03-09T17:09:28Z</dcterms:created>
  <dcterms:modified xsi:type="dcterms:W3CDTF">2022-01-26T14:50:00Z</dcterms:modified>
</cp:coreProperties>
</file>